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ink/ink1.xml" ContentType="application/inkml+xml"/>
  <Override PartName="/ppt/ink/ink2.xml" ContentType="application/inkml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5" r:id="rId8"/>
    <p:sldId id="270" r:id="rId9"/>
    <p:sldId id="264" r:id="rId10"/>
    <p:sldId id="266" r:id="rId11"/>
    <p:sldId id="267" r:id="rId12"/>
    <p:sldId id="271" r:id="rId13"/>
    <p:sldId id="268" r:id="rId14"/>
    <p:sldId id="269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3-01T03:15:4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2375.72 6234.4,'0'0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4-03-01T03:15:48"/>
    </inkml:context>
    <inkml:brush xml:id="br0">
      <inkml:brushProperty name="width" value="0.05292" units="cm"/>
      <inkml:brushProperty name="height" value="0.05292" units="cm"/>
      <inkml:brushProperty name="color" value="#f80600"/>
      <inkml:brushProperty name="ignorePressure" value="0"/>
    </inkml:brush>
  </inkml:definitions>
  <inkml:trace contextRef="#ctx0" brushRef="#br0">10838.1 8754.02,'0'0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customXml" Target="../ink/ink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0.png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.png"/><Relationship Id="rId2" Type="http://schemas.openxmlformats.org/officeDocument/2006/relationships/customXml" Target="../ink/ink2.xml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Transparent Image Layer Diffusion using Latent Transparency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20000"/>
          </a:bodyPr>
          <a:lstStyle/>
          <a:p>
            <a:r>
              <a:rPr lang="en-US"/>
              <a:t>Lvmin Zhang and Maneesh Agrawala</a:t>
            </a:r>
            <a:endParaRPr lang="en-US"/>
          </a:p>
          <a:p>
            <a:r>
              <a:rPr lang="en-US"/>
              <a:t>Stanford University</a:t>
            </a:r>
            <a:endParaRPr lang="en-US"/>
          </a:p>
          <a:p>
            <a:endParaRPr lang="en-US"/>
          </a:p>
          <a:p>
            <a:r>
              <a:rPr lang="en-US"/>
              <a:t>arXiv:2402.17113v1 [cs.CV] 27 Feb 2024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Conditional Layer Generation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background-conditioned foreground</a:t>
            </a:r>
            <a:endParaRPr lang="en-US"/>
          </a:p>
          <a:p>
            <a:endParaRPr lang="en-US"/>
          </a:p>
        </p:txBody>
      </p:sp>
      <p:pic>
        <p:nvPicPr>
          <p:cNvPr id="4" name="Picture 3" descr="4QWNNYS6)6[{)`B_36L9(X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291715"/>
            <a:ext cx="9779000" cy="44500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Generating Multiple Layers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 multiple layers iteratively</a:t>
            </a:r>
            <a:endParaRPr lang="en-US"/>
          </a:p>
          <a:p>
            <a:r>
              <a:rPr lang="en-US"/>
              <a:t>repeating the background-conditioned foreground model</a:t>
            </a:r>
            <a:endParaRPr lang="en-US"/>
          </a:p>
          <a:p>
            <a:endParaRPr lang="en-US"/>
          </a:p>
        </p:txBody>
      </p:sp>
      <p:pic>
        <p:nvPicPr>
          <p:cNvPr id="4" name="Picture 3" descr="])0{M8})2(VX2{46M[DQ5~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4885" y="2680970"/>
            <a:ext cx="8825865" cy="41103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Conditional Layer Generation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Combining with Control Models</a:t>
            </a:r>
            <a:endParaRPr lang="en-US"/>
          </a:p>
          <a:p>
            <a:endParaRPr lang="en-US"/>
          </a:p>
        </p:txBody>
      </p:sp>
      <p:pic>
        <p:nvPicPr>
          <p:cNvPr id="4" name="Picture 3" descr="W7SO2Q@$%VK2U47O2S7)T{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400300"/>
            <a:ext cx="10300335" cy="398907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Community Models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No additional training to apply on community models</a:t>
            </a:r>
            <a:endParaRPr lang="en-US"/>
          </a:p>
          <a:p>
            <a:endParaRPr lang="en-US"/>
          </a:p>
        </p:txBody>
      </p:sp>
      <p:pic>
        <p:nvPicPr>
          <p:cNvPr id="4" name="Picture 3" descr="]%0C5PQF3)GCJ`KZ9XW)VJ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8400" y="2225675"/>
            <a:ext cx="4562475" cy="43491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End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Thanks for watching</a:t>
            </a:r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 Hiding Images inside Perturbations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In this paper, “latent transparency” utilizes similar principles: hiding image </a:t>
            </a:r>
            <a:r>
              <a:rPr lang="en-US">
                <a:solidFill>
                  <a:srgbClr val="FF0000"/>
                </a:solidFill>
              </a:rPr>
              <a:t>transparency features</a:t>
            </a:r>
            <a:r>
              <a:rPr lang="en-US"/>
              <a:t> inside a small perturbation </a:t>
            </a:r>
            <a:r>
              <a:rPr lang="en-US">
                <a:solidFill>
                  <a:srgbClr val="FF0000"/>
                </a:solidFill>
              </a:rPr>
              <a:t>added to the latent space</a:t>
            </a:r>
            <a:r>
              <a:rPr lang="en-US"/>
              <a:t> of Stable Diffusion [43], while at the same time </a:t>
            </a:r>
            <a:r>
              <a:rPr lang="en-US">
                <a:solidFill>
                  <a:srgbClr val="FF0000"/>
                </a:solidFill>
              </a:rPr>
              <a:t>avoiding changes to the overall distribution of the latent space</a:t>
            </a:r>
            <a:r>
              <a:rPr lang="en-US"/>
              <a:t>.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Method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Introduce the method to adjust the LDM latent space to support transparent image encoding/decoding.</a:t>
            </a:r>
            <a:endParaRPr lang="en-US"/>
          </a:p>
          <a:p>
            <a:r>
              <a:rPr lang="en-US"/>
              <a:t>Definitions</a:t>
            </a:r>
            <a:endParaRPr lang="en-US"/>
          </a:p>
          <a:p>
            <a:r>
              <a:rPr lang="en-US"/>
              <a:t>Transparent image: 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r:id="rId1" p14:bwMode="auto">
            <p14:nvContentPartPr>
              <p14:cNvPr id="10" name="Ink 9"/>
              <p14:cNvContentPartPr/>
              <p14:nvPr/>
            </p14:nvContentPartPr>
            <p14:xfrm>
              <a:off x="1508760" y="3959225"/>
              <a:ext cx="635" cy="635"/>
            </p14:xfrm>
          </p:contentPart>
        </mc:Choice>
        <mc:Fallback xmlns="">
          <p:pic>
            <p:nvPicPr>
              <p:cNvPr id="10" name="Ink 9"/>
            </p:nvPicPr>
            <p:blipFill>
              <a:blip r:embed="rId2"/>
            </p:blipFill>
            <p:spPr>
              <a:xfrm>
                <a:off x="1508760" y="3959225"/>
                <a:ext cx="635" cy="635"/>
              </a:xfrm>
              <a:prstGeom prst="rect"/>
            </p:spPr>
          </p:pic>
        </mc:Fallback>
      </mc:AlternateContent>
      <p:pic>
        <p:nvPicPr>
          <p:cNvPr id="12" name="Picture 11" descr="2[60GO5@(BWX5R]~6J7SJK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3816985"/>
            <a:ext cx="9413240" cy="18192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/>
              <a:t>Images,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30115"/>
          </a:xfrm>
        </p:spPr>
        <p:txBody>
          <a:bodyPr>
            <a:normAutofit lnSpcReduction="10000"/>
          </a:bodyPr>
          <a:p>
            <a:pPr marL="0" indent="0">
              <a:buNone/>
            </a:pPr>
            <a:r>
              <a:rPr lang="en-US"/>
              <a:t>     the original images with alpha channel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     padded by an iterative Gaussian filter</a:t>
            </a:r>
            <a:endParaRPr lang="en-US"/>
          </a:p>
          <a:p>
            <a:pPr marL="0" indent="0">
              <a:buNone/>
            </a:pPr>
            <a:r>
              <a:rPr lang="en-US"/>
              <a:t>avoid aliasing and unnecessary edge patterns</a:t>
            </a:r>
            <a:endParaRPr lang="en-US"/>
          </a:p>
          <a:p>
            <a:pPr marL="0" indent="0">
              <a:buNone/>
            </a:pPr>
            <a:r>
              <a:rPr lang="en-US"/>
              <a:t>RGB values are in range [−1, 1]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     aphla channel between [0,1]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premultiplied image:  non-transparent RGB image</a:t>
            </a: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 descr="([VUHODLJ6BC01L~V2{HMW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6775" y="2773045"/>
            <a:ext cx="466725" cy="428625"/>
          </a:xfrm>
          <a:prstGeom prst="rect">
            <a:avLst/>
          </a:prstGeom>
        </p:spPr>
      </p:pic>
      <p:pic>
        <p:nvPicPr>
          <p:cNvPr id="5" name="Picture 4" descr="(KK2L12E~K$A50~GH}N8LN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740" y="828040"/>
            <a:ext cx="466725" cy="400050"/>
          </a:xfrm>
          <a:prstGeom prst="rect">
            <a:avLst/>
          </a:prstGeom>
        </p:spPr>
      </p:pic>
      <p:pic>
        <p:nvPicPr>
          <p:cNvPr id="7" name="Picture 6" descr="(KK2L12E~K$A50~GH}N8LN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55" y="1825625"/>
            <a:ext cx="466725" cy="400050"/>
          </a:xfrm>
          <a:prstGeom prst="rect">
            <a:avLst/>
          </a:prstGeom>
        </p:spPr>
      </p:pic>
      <p:pic>
        <p:nvPicPr>
          <p:cNvPr id="8" name="Picture 7" descr="{1%64YD1N682P4NOS][}MB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350" y="4663440"/>
            <a:ext cx="438150" cy="400050"/>
          </a:xfrm>
          <a:prstGeom prst="rect">
            <a:avLst/>
          </a:prstGeom>
        </p:spPr>
      </p:pic>
      <p:pic>
        <p:nvPicPr>
          <p:cNvPr id="9" name="Picture 8" descr="([VUHODLJ6BC01L~V2{HMW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12465" y="828040"/>
            <a:ext cx="466725" cy="428625"/>
          </a:xfrm>
          <a:prstGeom prst="rect">
            <a:avLst/>
          </a:prstGeom>
        </p:spPr>
      </p:pic>
      <p:pic>
        <p:nvPicPr>
          <p:cNvPr id="10" name="Picture 9" descr="{1%64YD1N682P4NOS][}MB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190" y="856615"/>
            <a:ext cx="438150" cy="400050"/>
          </a:xfrm>
          <a:prstGeom prst="rect">
            <a:avLst/>
          </a:prstGeom>
        </p:spPr>
      </p:pic>
      <p:pic>
        <p:nvPicPr>
          <p:cNvPr id="11" name="Picture 10" descr="%VWMWCLMAQFHA[8{%OG``U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5521325"/>
            <a:ext cx="4924425" cy="447675"/>
          </a:xfrm>
          <a:prstGeom prst="rect">
            <a:avLst/>
          </a:prstGeom>
        </p:spPr>
      </p:pic>
      <p:pic>
        <p:nvPicPr>
          <p:cNvPr id="12" name="Picture 11" descr="5@N$(RZKZQ`)IJM[N{BOG9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4045" y="0"/>
            <a:ext cx="1704975" cy="2333625"/>
          </a:xfrm>
          <a:prstGeom prst="rect">
            <a:avLst/>
          </a:prstGeom>
        </p:spPr>
      </p:pic>
      <p:pic>
        <p:nvPicPr>
          <p:cNvPr id="13" name="Picture 12" descr="DEBYUK4VXCQJXW6H%)V$ALH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35720" y="2277745"/>
            <a:ext cx="1571625" cy="1990725"/>
          </a:xfrm>
          <a:prstGeom prst="rect">
            <a:avLst/>
          </a:prstGeom>
        </p:spPr>
      </p:pic>
      <p:pic>
        <p:nvPicPr>
          <p:cNvPr id="14" name="Picture 13" descr="F2WHQD0IKN[}H]53~H_6KZC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8870" y="2333625"/>
            <a:ext cx="1466850" cy="2362200"/>
          </a:xfrm>
          <a:prstGeom prst="rect">
            <a:avLst/>
          </a:prstGeom>
        </p:spPr>
      </p:pic>
      <p:pic>
        <p:nvPicPr>
          <p:cNvPr id="15" name="Picture 14" descr="AG22~O6ZWY2](3(8NOMD)[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35720" y="4514850"/>
            <a:ext cx="1476375" cy="23431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Transparent Image Processing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 descr="E`NPM%2WVKW8ZXFJ63DAT]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29765"/>
            <a:ext cx="12192000" cy="36296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39" name="Ink 38"/>
              <p14:cNvContentPartPr/>
              <p14:nvPr/>
            </p14:nvContentPartPr>
            <p14:xfrm>
              <a:off x="6882765" y="5559425"/>
              <a:ext cx="635" cy="635"/>
            </p14:xfrm>
          </p:contentPart>
        </mc:Choice>
        <mc:Fallback xmlns="">
          <p:pic>
            <p:nvPicPr>
              <p:cNvPr id="39" name="Ink 38"/>
            </p:nvPicPr>
            <p:blipFill>
              <a:blip r:embed="rId3"/>
            </p:blipFill>
            <p:spPr>
              <a:xfrm>
                <a:off x="6882765" y="5559425"/>
                <a:ext cx="635" cy="63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Base model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8020" y="1825625"/>
            <a:ext cx="6461125" cy="4351655"/>
          </a:xfrm>
        </p:spPr>
        <p:txBody>
          <a:bodyPr/>
          <a:p>
            <a:r>
              <a:rPr lang="en-US"/>
              <a:t>Able to generate object with transparent backgournd</a:t>
            </a:r>
            <a:endParaRPr lang="en-US"/>
          </a:p>
          <a:p>
            <a:r>
              <a:rPr lang="en-US"/>
              <a:t>Examples:</a:t>
            </a:r>
            <a:endParaRPr lang="en-US"/>
          </a:p>
          <a:p>
            <a:endParaRPr lang="en-US"/>
          </a:p>
        </p:txBody>
      </p:sp>
      <p:pic>
        <p:nvPicPr>
          <p:cNvPr id="5" name="Picture 4" descr="2`W91N[LIIDVV0(JN7JEL@Y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83230" y="2372360"/>
            <a:ext cx="8620125" cy="41732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/>
              <a:t>Extends the base dataset to Multi-layer Dataset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42635" y="1825625"/>
            <a:ext cx="5511165" cy="4351655"/>
          </a:xfrm>
        </p:spPr>
        <p:txBody>
          <a:bodyPr/>
          <a:p>
            <a:r>
              <a:rPr lang="en-US"/>
              <a:t>Collect relative background using GPT + SD inpaint</a:t>
            </a:r>
            <a:endParaRPr lang="en-US"/>
          </a:p>
        </p:txBody>
      </p:sp>
      <p:pic>
        <p:nvPicPr>
          <p:cNvPr id="5" name="Picture 4" descr="({)@$9%C%]7X}O~NYY)%Z7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690" y="1219200"/>
            <a:ext cx="5081905" cy="56388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 Model Training</a:t>
            </a:r>
            <a:endParaRPr lang="en-US"/>
          </a:p>
        </p:txBody>
      </p:sp>
      <p:sp>
        <p:nvSpPr>
          <p:cNvPr id="5" name="Content Placeholder 4"/>
          <p:cNvSpPr/>
          <p:nvPr>
            <p:ph idx="1"/>
          </p:nvPr>
        </p:nvSpPr>
        <p:spPr>
          <a:xfrm>
            <a:off x="6281420" y="1825625"/>
            <a:ext cx="5072380" cy="4351655"/>
          </a:xfrm>
        </p:spPr>
        <p:txBody>
          <a:bodyPr/>
          <a:p>
            <a:pPr algn="l"/>
            <a:r>
              <a:rPr lang="en-US"/>
              <a:t>First trained base model with all weight</a:t>
            </a:r>
            <a:endParaRPr lang="en-US"/>
          </a:p>
          <a:p>
            <a:pPr algn="l"/>
            <a:r>
              <a:rPr lang="en-US"/>
              <a:t>Extended the trained for foreground and background</a:t>
            </a:r>
            <a:endParaRPr lang="en-US"/>
          </a:p>
          <a:p>
            <a:pPr algn="l"/>
            <a:endParaRPr lang="en-US"/>
          </a:p>
        </p:txBody>
      </p:sp>
      <p:pic>
        <p:nvPicPr>
          <p:cNvPr id="6" name="Picture 5" descr="3N5%IDT98TXT9LV0P%Z7I_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7815" y="1691005"/>
            <a:ext cx="5653405" cy="46640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Conditional Layer Generation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foreground-conditioned background</a:t>
            </a:r>
            <a:endParaRPr lang="en-US"/>
          </a:p>
          <a:p>
            <a:endParaRPr lang="en-US"/>
          </a:p>
        </p:txBody>
      </p:sp>
      <p:pic>
        <p:nvPicPr>
          <p:cNvPr id="4" name="Picture 3" descr="1VPJH}V_AVM8RCAJ6O_RQ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2160" y="2360295"/>
            <a:ext cx="9180195" cy="40100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1511</Words>
  <Application>WPS Presentation</Application>
  <PresentationFormat>Widescreen</PresentationFormat>
  <Paragraphs>91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2" baseType="lpstr">
      <vt:lpstr>Arial</vt:lpstr>
      <vt:lpstr>宋体</vt:lpstr>
      <vt:lpstr>Wingdings</vt:lpstr>
      <vt:lpstr>Calibri Light</vt:lpstr>
      <vt:lpstr>Calibri</vt:lpstr>
      <vt:lpstr>微软雅黑</vt:lpstr>
      <vt:lpstr>Arial Unicode MS</vt:lpstr>
      <vt:lpstr>Office Theme</vt:lpstr>
      <vt:lpstr>Transparent Image Layer Diffusion using Latent Transparency</vt:lpstr>
      <vt:lpstr> Hiding Images inside Perturbations</vt:lpstr>
      <vt:lpstr>3 Method</vt:lpstr>
      <vt:lpstr>Images, </vt:lpstr>
      <vt:lpstr>Transparent Image Processing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Transparent Image Layer Diffusion using Latent Transparency</dc:title>
  <dc:creator/>
  <cp:lastModifiedBy>google1590392959</cp:lastModifiedBy>
  <cp:revision>32</cp:revision>
  <dcterms:created xsi:type="dcterms:W3CDTF">2024-02-29T16:09:00Z</dcterms:created>
  <dcterms:modified xsi:type="dcterms:W3CDTF">2024-03-01T14:44:53Z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454CA34AB7F64C06AE211532EE10D6FE_11</vt:lpwstr>
  </property>
  <property fmtid="{D5CDD505-2E9C-101B-9397-08002B2CF9AE}" pid="3" name="KSOProductBuildVer">
    <vt:lpwstr>1033-12.2.0.13489</vt:lpwstr>
  </property>
</Properties>
</file>